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8" r:id="rId5"/>
    <p:sldId id="258" r:id="rId6"/>
    <p:sldId id="259" r:id="rId7"/>
    <p:sldId id="260" r:id="rId8"/>
    <p:sldId id="269" r:id="rId9"/>
    <p:sldId id="270" r:id="rId10"/>
    <p:sldId id="263" r:id="rId11"/>
    <p:sldId id="264" r:id="rId12"/>
    <p:sldId id="271" r:id="rId13"/>
    <p:sldId id="265" r:id="rId14"/>
    <p:sldId id="279" r:id="rId15"/>
    <p:sldId id="272" r:id="rId16"/>
    <p:sldId id="273" r:id="rId17"/>
    <p:sldId id="274" r:id="rId18"/>
    <p:sldId id="282" r:id="rId19"/>
    <p:sldId id="275" r:id="rId20"/>
    <p:sldId id="280" r:id="rId21"/>
    <p:sldId id="281" r:id="rId22"/>
    <p:sldId id="276" r:id="rId23"/>
    <p:sldId id="277" r:id="rId24"/>
    <p:sldId id="278" r:id="rId25"/>
    <p:sldId id="2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FFFF"/>
    <a:srgbClr val="CC0099"/>
    <a:srgbClr val="669900"/>
    <a:srgbClr val="3366CC"/>
    <a:srgbClr val="FF3300"/>
    <a:srgbClr val="CCFFCC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437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B6AD-15B4-4F40-AD26-419BCAB69F1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9DE41-22F4-4851-9B2E-F38F51DC84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6B6AD-15B4-4F40-AD26-419BCAB69F1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DE41-22F4-4851-9B2E-F38F51DC84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33" y="154250"/>
            <a:ext cx="8362765" cy="64063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596" y="261848"/>
            <a:ext cx="5400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☞ </a:t>
            </a:r>
            <a:r>
              <a:rPr lang="en-US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WH-QUESTIONS</a:t>
            </a:r>
            <a:endParaRPr lang="en-US" sz="4000" b="1" dirty="0">
              <a:solidFill>
                <a:srgbClr val="7030A0"/>
              </a:solidFill>
              <a:latin typeface="Tempus Sans ITC" panose="04020404030D07020202" pitchFamily="82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49776" y="1460802"/>
            <a:ext cx="10692448" cy="584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100" b="1" dirty="0" err="1">
                <a:solidFill>
                  <a:srgbClr val="FF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Wh</a:t>
            </a:r>
            <a:r>
              <a:rPr lang="en-US" sz="3100" b="1" dirty="0">
                <a:solidFill>
                  <a:srgbClr val="FF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-question word </a:t>
            </a:r>
            <a:r>
              <a:rPr lang="en-US" sz="31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+ </a:t>
            </a:r>
            <a:r>
              <a:rPr lang="en-US" sz="3100" b="1" i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am / is / are </a:t>
            </a:r>
            <a:r>
              <a:rPr lang="en-US" sz="31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+ S + </a:t>
            </a:r>
            <a:r>
              <a:rPr lang="en-US" sz="32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V</a:t>
            </a:r>
            <a:r>
              <a:rPr lang="en-US" sz="3200" b="1" baseline="-25000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ing</a:t>
            </a:r>
            <a:r>
              <a:rPr lang="en-US" sz="3200" b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 </a:t>
            </a:r>
            <a:r>
              <a:rPr lang="en-US" sz="31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 + O? </a:t>
            </a:r>
            <a:endParaRPr lang="en-US" sz="3100" b="1" dirty="0">
              <a:effectLst/>
              <a:latin typeface="VNI-Bodon-Poster" pitchFamily="2" charset="0"/>
              <a:ea typeface="MS Mincho" panose="02020609040205080304" pitchFamily="49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760" y="3698558"/>
            <a:ext cx="6096000" cy="1287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Ex: 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What </a:t>
            </a:r>
            <a:r>
              <a:rPr lang="en-US" sz="32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you </a:t>
            </a:r>
            <a:r>
              <a:rPr lang="en-US" sz="32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doing 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now?</a:t>
            </a:r>
            <a:endParaRPr lang="en-US" sz="32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r>
              <a:rPr lang="en-US" sz="32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’m doing </a:t>
            </a:r>
            <a:r>
              <a:rPr lang="en-US" sz="32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my homework.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6880" y="2693517"/>
            <a:ext cx="5994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31F20"/>
                </a:solidFill>
                <a:effectLst/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S + 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am / is / are</a:t>
            </a:r>
            <a:r>
              <a:rPr lang="en-US" sz="3200" b="1" i="1" dirty="0">
                <a:solidFill>
                  <a:srgbClr val="231F20"/>
                </a:solidFill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231F20"/>
                </a:solidFill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+</a:t>
            </a:r>
            <a:r>
              <a:rPr lang="en-US" sz="3200" b="1" i="1" dirty="0">
                <a:solidFill>
                  <a:srgbClr val="231F20"/>
                </a:solidFill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V</a:t>
            </a:r>
            <a:r>
              <a:rPr lang="en-US" sz="3200" b="1" baseline="-25000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ing</a:t>
            </a:r>
            <a:r>
              <a:rPr lang="en-US" sz="3200" b="1" i="1" dirty="0">
                <a:solidFill>
                  <a:srgbClr val="231F20"/>
                </a:solidFill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231F20"/>
                </a:solidFill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+ O</a:t>
            </a:r>
            <a:r>
              <a:rPr lang="en-US" sz="3200" b="1" dirty="0">
                <a:solidFill>
                  <a:srgbClr val="231F20"/>
                </a:solidFill>
                <a:effectLst/>
                <a:latin typeface="VNI-Bodon-Poster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19760" y="2631471"/>
            <a:ext cx="2357120" cy="584775"/>
            <a:chOff x="914400" y="2705090"/>
            <a:chExt cx="2357120" cy="584775"/>
          </a:xfrm>
        </p:grpSpPr>
        <p:sp>
          <p:nvSpPr>
            <p:cNvPr id="10" name="Arrow: Right 9"/>
            <p:cNvSpPr/>
            <p:nvPr/>
          </p:nvSpPr>
          <p:spPr>
            <a:xfrm>
              <a:off x="914400" y="2812812"/>
              <a:ext cx="528320" cy="369332"/>
            </a:xfrm>
            <a:prstGeom prst="rightArrow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2720" y="2705090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Answer: 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39240" y="720354"/>
            <a:ext cx="9387840" cy="1687565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sz="6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orte" panose="03060902040502070203" pitchFamily="66" charset="0"/>
                <a:ea typeface="MS Mincho" panose="02020609040205080304" pitchFamily="49" charset="-128"/>
              </a:rPr>
              <a:t>Pair-work </a:t>
            </a:r>
            <a:endParaRPr lang="en-US" sz="6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2052" name="Picture 4" descr="Pair Work Clipart – Clipartxtras throughout Student Partner Clipart »  Clipart Station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9"/>
          <a:stretch>
            <a:fillRect/>
          </a:stretch>
        </p:blipFill>
        <p:spPr bwMode="auto">
          <a:xfrm>
            <a:off x="2118359" y="2651760"/>
            <a:ext cx="7595167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Ask and answer questions with words from the columns and the verbs in the box. Use the present continuous.</a:t>
            </a:r>
            <a:endParaRPr lang="en-US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1341120" y="2600959"/>
          <a:ext cx="9103360" cy="2682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392"/>
                <a:gridCol w="1558448"/>
                <a:gridCol w="2804160"/>
                <a:gridCol w="2245360"/>
              </a:tblGrid>
              <a:tr h="2682241"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What</a:t>
                      </a:r>
                      <a:b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Where</a:t>
                      </a:r>
                      <a:b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Why</a:t>
                      </a:r>
                      <a:b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Who</a:t>
                      </a:r>
                      <a:endParaRPr lang="en-US" sz="3200" b="1" dirty="0">
                        <a:latin typeface="VNI-Bodon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is</a:t>
                      </a:r>
                      <a:b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are</a:t>
                      </a:r>
                      <a:endParaRPr lang="en-US" sz="3200" b="1" dirty="0">
                        <a:latin typeface="VNI-Bodon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the teacher</a:t>
                      </a:r>
                      <a:b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your friend</a:t>
                      </a:r>
                      <a:endParaRPr lang="en-US" sz="3200" b="1" i="0" dirty="0">
                        <a:solidFill>
                          <a:srgbClr val="242021"/>
                        </a:solidFill>
                        <a:effectLst/>
                        <a:latin typeface="VNI-Bodon" pitchFamily="2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you</a:t>
                      </a:r>
                      <a:b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1" i="0" dirty="0">
                          <a:solidFill>
                            <a:srgbClr val="242021"/>
                          </a:solidFill>
                          <a:effectLst/>
                          <a:latin typeface="VNI-Bodon" pitchFamily="2" charset="0"/>
                          <a:cs typeface="Times New Roman" panose="02020603050405020304" pitchFamily="18" charset="0"/>
                        </a:rPr>
                        <a:t>your parents </a:t>
                      </a:r>
                      <a:endParaRPr lang="en-US" sz="3200" b="1" dirty="0">
                        <a:latin typeface="VNI-Bodon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…..? 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83360" y="1574800"/>
            <a:ext cx="9367520" cy="61555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CC0099"/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do   work    study    sit    wear    look at </a:t>
            </a:r>
            <a:endParaRPr lang="en-US" sz="3400" b="1" dirty="0">
              <a:solidFill>
                <a:srgbClr val="CC0099"/>
              </a:solidFill>
              <a:latin typeface="Sitka Small" panose="02000505000000020004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wo People Talking Cliparts, Stock Vector and Royalty Free Two People  Talking Illustration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154" y="1927544"/>
            <a:ext cx="4769485" cy="476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/>
          <p:cNvSpPr/>
          <p:nvPr/>
        </p:nvSpPr>
        <p:spPr>
          <a:xfrm>
            <a:off x="7640322" y="975360"/>
            <a:ext cx="4053206" cy="1570354"/>
          </a:xfrm>
          <a:prstGeom prst="wedgeEllipseCallout">
            <a:avLst>
              <a:gd name="adj1" fmla="val -46804"/>
              <a:gd name="adj2" fmla="val 55035"/>
            </a:avLst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I’m </a:t>
            </a:r>
            <a:r>
              <a:rPr lang="en-US" sz="24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going</a:t>
            </a:r>
            <a:r>
              <a:rPr lang="en-US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to the supermarket.   </a:t>
            </a:r>
            <a:endParaRPr lang="en-US" sz="2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Speech Bubble: Oval 6"/>
          <p:cNvSpPr/>
          <p:nvPr/>
        </p:nvSpPr>
        <p:spPr>
          <a:xfrm>
            <a:off x="365759" y="738029"/>
            <a:ext cx="4185920" cy="1539874"/>
          </a:xfrm>
          <a:prstGeom prst="wedgeEllipseCallout">
            <a:avLst>
              <a:gd name="adj1" fmla="val 42031"/>
              <a:gd name="adj2" fmla="val 73797"/>
            </a:avLst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Sitka Small" panose="02000505000000020004" pitchFamily="2" charset="0"/>
              </a:rPr>
              <a:t>Where are you going? </a:t>
            </a:r>
            <a:endParaRPr lang="en-US" sz="2800" b="1" dirty="0">
              <a:solidFill>
                <a:srgbClr val="002060"/>
              </a:solidFill>
              <a:latin typeface="Sitka Small" panose="02000505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Complete the table with sentences 3 – 6. Which time expressions do we use with a) the present simple, and b) the present continuous?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" y="1365498"/>
            <a:ext cx="9921240" cy="4165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1) We sometimes do projects.</a:t>
            </a:r>
            <a:b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2) We’re doing a project today.</a:t>
            </a:r>
            <a:b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3) I usually check new words.</a:t>
            </a:r>
            <a:b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4) I’m checking a new word at the moment.</a:t>
            </a:r>
            <a:b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5) They always wear uniforms.</a:t>
            </a:r>
            <a:b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3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6) They’re wearing their uniforms now. </a:t>
            </a:r>
            <a:endParaRPr lang="en-US" sz="3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680720" y="1030393"/>
          <a:ext cx="11064240" cy="4797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2120"/>
                <a:gridCol w="5532120"/>
              </a:tblGrid>
              <a:tr h="113243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.VnVogue" panose="020B7200000000000000" pitchFamily="34" charset="0"/>
                        </a:rPr>
                        <a:t>Present simple</a:t>
                      </a:r>
                      <a:endParaRPr lang="en-US" sz="3600" dirty="0">
                        <a:solidFill>
                          <a:schemeClr val="bg2">
                            <a:lumMod val="10000"/>
                          </a:schemeClr>
                        </a:solidFill>
                        <a:latin typeface=".VnVogue" panose="020B72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.VnVogue" panose="020B7200000000000000" pitchFamily="34" charset="0"/>
                        </a:rPr>
                        <a:t>Present continuous </a:t>
                      </a:r>
                      <a:endParaRPr lang="en-US" sz="3600" dirty="0">
                        <a:solidFill>
                          <a:schemeClr val="bg2">
                            <a:lumMod val="10000"/>
                          </a:schemeClr>
                        </a:solidFill>
                        <a:latin typeface=".VnVogue" panose="020B72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64784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7520" y="3175819"/>
            <a:ext cx="54152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I usually check new words.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38" y="4081634"/>
            <a:ext cx="54965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They always wear uniforms.</a:t>
            </a:r>
            <a:endParaRPr lang="en-US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2" y="2895041"/>
            <a:ext cx="52628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I’m checking a new word 	at the moment.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720" y="2239227"/>
            <a:ext cx="6136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We sometimes do projects.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2840" y="2254706"/>
            <a:ext cx="6294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We’re doing a project today.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2" y="4081635"/>
            <a:ext cx="55981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They’re wearing their 	uniforms now.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360455" y="1384703"/>
          <a:ext cx="11471089" cy="322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966"/>
                <a:gridCol w="4641274"/>
                <a:gridCol w="4116849"/>
              </a:tblGrid>
              <a:tr h="5342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latin typeface=".VnVogue" panose="020B7200000000000000" pitchFamily="34" charset="0"/>
                        </a:rPr>
                        <a:t>Present simple</a:t>
                      </a:r>
                      <a:endParaRPr lang="en-US" sz="3200" dirty="0">
                        <a:solidFill>
                          <a:srgbClr val="C00000"/>
                        </a:solidFill>
                        <a:latin typeface=".VnVogue" panose="020B72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>
                          <a:solidFill>
                            <a:srgbClr val="C00000"/>
                          </a:solidFill>
                          <a:latin typeface=".VnVogue" panose="020B7200000000000000" pitchFamily="34" charset="0"/>
                        </a:rPr>
                        <a:t>Present continuous </a:t>
                      </a:r>
                      <a:endParaRPr lang="en-US" sz="3200" dirty="0">
                        <a:solidFill>
                          <a:srgbClr val="C00000"/>
                        </a:solidFill>
                        <a:latin typeface=".VnVogue" panose="020B72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88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000" dirty="0">
                          <a:solidFill>
                            <a:srgbClr val="C00000"/>
                          </a:solidFill>
                          <a:latin typeface=".VnVogue" panose="020B7200000000000000" pitchFamily="34" charset="0"/>
                        </a:rPr>
                        <a:t>USE</a:t>
                      </a:r>
                      <a:endParaRPr lang="en-US" sz="3000" dirty="0">
                        <a:solidFill>
                          <a:srgbClr val="C00000"/>
                        </a:solidFill>
                        <a:latin typeface=".VnVogue" panose="020B72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00206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35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000" dirty="0">
                          <a:solidFill>
                            <a:srgbClr val="C00000"/>
                          </a:solidFill>
                          <a:latin typeface=".VnVogue" panose="020B7200000000000000" pitchFamily="34" charset="0"/>
                        </a:rPr>
                        <a:t>TIME EXPRESSIONS</a:t>
                      </a:r>
                      <a:endParaRPr lang="en-US" sz="3000" dirty="0">
                        <a:solidFill>
                          <a:srgbClr val="C00000"/>
                        </a:solidFill>
                        <a:latin typeface=".VnVogue" panose="020B7200000000000000" pitchFamily="34" charset="0"/>
                      </a:endParaRPr>
                    </a:p>
                    <a:p>
                      <a:pPr algn="ctr"/>
                      <a:endParaRPr lang="en-US" sz="30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65120" y="2041298"/>
            <a:ext cx="47650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kern="12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Routines or repeated actions</a:t>
            </a:r>
            <a:r>
              <a:rPr lang="en-US" sz="2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endParaRPr lang="en-US" sz="2800" b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5600" y="2041297"/>
            <a:ext cx="375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kern="12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Actions happening now</a:t>
            </a:r>
            <a:r>
              <a:rPr lang="en-US" sz="2800" b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endParaRPr lang="en-US" sz="2800" b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3108258"/>
            <a:ext cx="38760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0" kern="12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sometimes, usually, always (often, never, every day)</a:t>
            </a:r>
            <a:endParaRPr lang="en-US" sz="2800" b="1" kern="12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8160" y="3170099"/>
            <a:ext cx="35966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0" kern="1200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+mn-ea"/>
                <a:cs typeface="+mn-cs"/>
              </a:rPr>
              <a:t>today, at the moment, now (right now)</a:t>
            </a:r>
            <a:endParaRPr lang="en-US" sz="2800" b="1" kern="1200" dirty="0">
              <a:solidFill>
                <a:srgbClr val="002060"/>
              </a:solidFill>
              <a:effectLst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232" y="2046531"/>
            <a:ext cx="3538868" cy="2362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507" y="2046530"/>
            <a:ext cx="3472926" cy="2362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0699" y="2068512"/>
            <a:ext cx="3472926" cy="2340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7410" y="1005840"/>
            <a:ext cx="599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Lucida Handwriting" panose="03010101010101010101" pitchFamily="66" charset="0"/>
              </a:rPr>
              <a:t>WHO ARE THEY?</a:t>
            </a:r>
            <a:endParaRPr lang="en-US" sz="4000" b="1" dirty="0">
              <a:solidFill>
                <a:srgbClr val="7030A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570" y="4500096"/>
            <a:ext cx="2529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C0099"/>
                </a:solidFill>
                <a:latin typeface="VNI-Bodon" pitchFamily="2" charset="0"/>
              </a:rPr>
              <a:t>Charlotte </a:t>
            </a:r>
            <a:endParaRPr lang="en-US" sz="3600" dirty="0">
              <a:solidFill>
                <a:srgbClr val="CC0099"/>
              </a:solidFill>
              <a:latin typeface="VNI-Bodo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4290" y="4441060"/>
            <a:ext cx="2529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C0099"/>
                </a:solidFill>
                <a:latin typeface="VNI-Bodon" pitchFamily="2" charset="0"/>
              </a:rPr>
              <a:t>Melanie </a:t>
            </a:r>
            <a:endParaRPr lang="en-US" sz="3600" dirty="0">
              <a:solidFill>
                <a:srgbClr val="CC0099"/>
              </a:solidFill>
              <a:latin typeface="VNI-Bodo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4610" y="4524325"/>
            <a:ext cx="1435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CC0099"/>
                </a:solidFill>
                <a:latin typeface="VNI-Bodon" pitchFamily="2" charset="0"/>
              </a:rPr>
              <a:t>Pat  </a:t>
            </a:r>
            <a:endParaRPr lang="en-US" sz="3600" dirty="0">
              <a:solidFill>
                <a:srgbClr val="CC0099"/>
              </a:solidFill>
              <a:latin typeface="VNI-Bod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Look at the photos and complete the sentences. Use the present simple or the present continuous. 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474" y="1835080"/>
            <a:ext cx="3840337" cy="2990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979034" y="1835080"/>
            <a:ext cx="671449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>
                <a:latin typeface="VNI-Bodon" pitchFamily="2" charset="0"/>
              </a:rPr>
              <a:t>Charlotte is a music student. She (1) ____________ </a:t>
            </a:r>
            <a:r>
              <a:rPr lang="en-US" sz="3400" i="1" dirty="0">
                <a:latin typeface="VNI-Bodon" pitchFamily="2" charset="0"/>
              </a:rPr>
              <a:t>(</a:t>
            </a:r>
            <a:r>
              <a:rPr lang="en-US" sz="3400" i="1" dirty="0" err="1">
                <a:latin typeface="VNI-Bodon" pitchFamily="2" charset="0"/>
              </a:rPr>
              <a:t>practise</a:t>
            </a:r>
            <a:r>
              <a:rPr lang="en-US" sz="3400" i="1" dirty="0">
                <a:latin typeface="VNI-Bodon" pitchFamily="2" charset="0"/>
              </a:rPr>
              <a:t>) </a:t>
            </a:r>
            <a:r>
              <a:rPr lang="en-US" sz="3400" dirty="0">
                <a:latin typeface="VNI-Bodon" pitchFamily="2" charset="0"/>
              </a:rPr>
              <a:t>every day, but at the moment she (2) ______________ </a:t>
            </a:r>
            <a:r>
              <a:rPr lang="en-US" sz="3400" i="1" dirty="0">
                <a:latin typeface="VNI-Bodon" pitchFamily="2" charset="0"/>
              </a:rPr>
              <a:t>(relax). </a:t>
            </a:r>
            <a:br>
              <a:rPr lang="en-US" sz="3400" dirty="0">
                <a:latin typeface="VNI-Bodon" pitchFamily="2" charset="0"/>
              </a:rPr>
            </a:br>
            <a:endParaRPr lang="en-US" sz="3400" dirty="0">
              <a:latin typeface="VNI-Bodo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1840" y="2335994"/>
            <a:ext cx="26111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 err="1">
                <a:solidFill>
                  <a:srgbClr val="C00000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</a:rPr>
              <a:t>practises</a:t>
            </a:r>
            <a:endParaRPr lang="en-US" sz="3400" b="1" i="1" dirty="0">
              <a:solidFill>
                <a:srgbClr val="C00000"/>
              </a:solidFill>
              <a:effectLst/>
              <a:latin typeface="Bodoni MT" panose="02070603080606020203" pitchFamily="18" charset="0"/>
              <a:ea typeface="MS Mincho" panose="02020609040205080304" pitchFamily="49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234" y="3371180"/>
            <a:ext cx="26111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C00000"/>
                </a:solidFill>
                <a:latin typeface="Bodoni MT" panose="02070603080606020203" pitchFamily="18" charset="0"/>
                <a:ea typeface="MS Mincho" panose="02020609040205080304" pitchFamily="49" charset="-128"/>
              </a:rPr>
              <a:t>i</a:t>
            </a:r>
            <a:r>
              <a:rPr lang="en-US" sz="3400" b="1" i="1" dirty="0">
                <a:solidFill>
                  <a:srgbClr val="C00000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</a:rPr>
              <a:t>s relaxing                     </a:t>
            </a:r>
            <a:endParaRPr lang="en-US" sz="3400" b="1" i="1" dirty="0">
              <a:solidFill>
                <a:srgbClr val="C00000"/>
              </a:solidFill>
              <a:effectLst/>
              <a:latin typeface="Bodoni MT" panose="02070603080606020203" pitchFamily="18" charset="0"/>
              <a:ea typeface="MS Mincho" panose="020206090402050803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385" y="1096645"/>
            <a:ext cx="3941578" cy="3261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19040" y="1266765"/>
            <a:ext cx="68072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>
                <a:latin typeface="VNI-Bodon" pitchFamily="2" charset="0"/>
              </a:rPr>
              <a:t>Pat is a footballer. He (3) _______ </a:t>
            </a:r>
            <a:r>
              <a:rPr lang="en-US" sz="3400" i="1" dirty="0">
                <a:latin typeface="VNI-Bodon" pitchFamily="2" charset="0"/>
              </a:rPr>
              <a:t>(play) </a:t>
            </a:r>
            <a:r>
              <a:rPr lang="en-US" sz="3400" dirty="0">
                <a:latin typeface="VNI-Bodon" pitchFamily="2" charset="0"/>
              </a:rPr>
              <a:t>football five days a week, but today he (4) ____________ </a:t>
            </a:r>
            <a:r>
              <a:rPr lang="en-US" sz="3400" i="1" dirty="0">
                <a:latin typeface="VNI-Bodon" pitchFamily="2" charset="0"/>
              </a:rPr>
              <a:t>(play) </a:t>
            </a:r>
            <a:r>
              <a:rPr lang="en-US" sz="3400" dirty="0">
                <a:latin typeface="VNI-Bodon" pitchFamily="2" charset="0"/>
              </a:rPr>
              <a:t>basketball.  </a:t>
            </a:r>
            <a:br>
              <a:rPr lang="en-US" sz="3400" dirty="0">
                <a:latin typeface="VNI-Bodon" pitchFamily="2" charset="0"/>
              </a:rPr>
            </a:br>
            <a:endParaRPr lang="en-US" sz="3400" dirty="0">
              <a:latin typeface="VNI-Bodo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71735" y="1266765"/>
            <a:ext cx="145288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C00000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</a:rPr>
              <a:t>plays</a:t>
            </a:r>
            <a:endParaRPr lang="en-US" sz="3400" b="1" i="1" dirty="0">
              <a:solidFill>
                <a:srgbClr val="C00000"/>
              </a:solidFill>
              <a:effectLst/>
              <a:latin typeface="Bodoni MT" panose="02070603080606020203" pitchFamily="18" charset="0"/>
              <a:ea typeface="MS Mincho" panose="02020609040205080304" pitchFamily="49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0240" y="2235487"/>
            <a:ext cx="261112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C00000"/>
                </a:solidFill>
                <a:latin typeface="Bodoni MT" panose="02070603080606020203" pitchFamily="18" charset="0"/>
                <a:ea typeface="MS Mincho" panose="02020609040205080304" pitchFamily="49" charset="-128"/>
              </a:rPr>
              <a:t>i</a:t>
            </a:r>
            <a:r>
              <a:rPr lang="en-US" sz="3400" b="1" i="1" dirty="0">
                <a:solidFill>
                  <a:srgbClr val="C00000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</a:rPr>
              <a:t>s playing</a:t>
            </a:r>
            <a:endParaRPr lang="en-US" sz="3400" b="1" i="1" dirty="0">
              <a:solidFill>
                <a:srgbClr val="C00000"/>
              </a:solidFill>
              <a:effectLst/>
              <a:latin typeface="Bodoni MT" panose="02070603080606020203" pitchFamily="18" charset="0"/>
              <a:ea typeface="MS Mincho" panose="020206090402050803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44"/>
            <a:ext cx="12192000" cy="6795856"/>
          </a:xfrm>
        </p:spPr>
      </p:pic>
      <p:sp>
        <p:nvSpPr>
          <p:cNvPr id="10" name="TextBox 9"/>
          <p:cNvSpPr txBox="1"/>
          <p:nvPr/>
        </p:nvSpPr>
        <p:spPr>
          <a:xfrm>
            <a:off x="752382" y="2705126"/>
            <a:ext cx="10687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 err="1">
                <a:ln w="2857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Lucida Handwriting" panose="03010101010101010101" pitchFamily="66" charset="0"/>
              </a:rPr>
              <a:t>Noughts</a:t>
            </a:r>
            <a:r>
              <a:rPr lang="en-US" sz="7000" b="1" dirty="0">
                <a:ln w="2857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Lucida Handwriting" panose="03010101010101010101" pitchFamily="66" charset="0"/>
              </a:rPr>
              <a:t> and crosses</a:t>
            </a:r>
            <a:endParaRPr lang="en-US" sz="7000" b="1" dirty="0">
              <a:ln w="2857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09" y="1105693"/>
            <a:ext cx="4886261" cy="3293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533845" y="1243786"/>
            <a:ext cx="622254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>
                <a:latin typeface="VNI-Bodon" pitchFamily="2" charset="0"/>
              </a:rPr>
              <a:t>Melanie (5) ____________ </a:t>
            </a:r>
            <a:r>
              <a:rPr lang="en-US" sz="3400" i="1" dirty="0">
                <a:latin typeface="VNI-Bodon" pitchFamily="2" charset="0"/>
              </a:rPr>
              <a:t>(chat) </a:t>
            </a:r>
            <a:r>
              <a:rPr lang="en-US" sz="3400" dirty="0">
                <a:latin typeface="VNI-Bodon" pitchFamily="2" charset="0"/>
              </a:rPr>
              <a:t>in Spanish with a tourist now, but she usually (6) _______</a:t>
            </a:r>
            <a:br>
              <a:rPr lang="en-US" sz="3400" dirty="0">
                <a:latin typeface="VNI-Bodon" pitchFamily="2" charset="0"/>
              </a:rPr>
            </a:br>
            <a:r>
              <a:rPr lang="en-US" sz="3400" i="1" dirty="0">
                <a:latin typeface="VNI-Bodon" pitchFamily="2" charset="0"/>
              </a:rPr>
              <a:t>(speak) </a:t>
            </a:r>
            <a:r>
              <a:rPr lang="en-US" sz="3400" dirty="0">
                <a:latin typeface="VNI-Bodon" pitchFamily="2" charset="0"/>
              </a:rPr>
              <a:t>English </a:t>
            </a:r>
            <a:endParaRPr lang="en-US" sz="3400" dirty="0">
              <a:latin typeface="VNI-Bodo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7175" y="1230390"/>
            <a:ext cx="292290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C00000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</a:rPr>
              <a:t>is chatting</a:t>
            </a:r>
            <a:endParaRPr lang="en-US" sz="3400" b="1" i="1" dirty="0">
              <a:solidFill>
                <a:srgbClr val="C00000"/>
              </a:solidFill>
              <a:effectLst/>
              <a:latin typeface="Bodoni MT" panose="02070603080606020203" pitchFamily="18" charset="0"/>
              <a:ea typeface="MS Mincho" panose="02020609040205080304" pitchFamily="49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13127" y="2241976"/>
            <a:ext cx="166485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C00000"/>
                </a:solidFill>
                <a:latin typeface="Bodoni MT" panose="02070603080606020203" pitchFamily="18" charset="0"/>
                <a:ea typeface="MS Mincho" panose="02020609040205080304" pitchFamily="49" charset="-128"/>
              </a:rPr>
              <a:t>speaks</a:t>
            </a:r>
            <a:endParaRPr lang="en-US" sz="3400" b="1" i="1" dirty="0">
              <a:solidFill>
                <a:srgbClr val="C00000"/>
              </a:solidFill>
              <a:effectLst/>
              <a:latin typeface="Bodoni MT" panose="02070603080606020203" pitchFamily="18" charset="0"/>
              <a:ea typeface="MS Mincho" panose="02020609040205080304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remium Vector | Lottery winner. women and man stand with winner banner,  1000000. happy people. win million. cartoon character . illustration on  white backgroun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714" y="1628587"/>
            <a:ext cx="6283325" cy="522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34160" y="602006"/>
            <a:ext cx="9652000" cy="132343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8000" b="1" dirty="0">
                <a:ln w="2857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Lucida Handwriting" panose="03010101010101010101" pitchFamily="66" charset="0"/>
              </a:rPr>
              <a:t>Lottery Winner!</a:t>
            </a:r>
            <a:endParaRPr lang="en-US" sz="8000" b="1" dirty="0">
              <a:ln w="2857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Lucida Handwriting" panose="03010101010101010101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52"/>
            <a:ext cx="12189722" cy="6874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720" y="2205335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MS Mincho" panose="02020609040205080304" pitchFamily="49" charset="-128"/>
              </a:rPr>
              <a:t>Imagine that one of you is a lottery winner. Ask and answer questions about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MS Mincho" panose="02020609040205080304" pitchFamily="49" charset="-128"/>
              </a:rPr>
              <a:t>now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MS Mincho" panose="02020609040205080304" pitchFamily="49" charset="-128"/>
              </a:rPr>
              <a:t>and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MS Mincho" panose="02020609040205080304" pitchFamily="49" charset="-128"/>
              </a:rPr>
              <a:t>usually</a:t>
            </a:r>
            <a:r>
              <a:rPr lang="en-US" sz="32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MS Mincho" panose="02020609040205080304" pitchFamily="49" charset="-128"/>
              </a:rPr>
              <a:t>. Use the present simple and the present continuous forms of the verbs in the box.</a:t>
            </a:r>
            <a:endParaRPr lang="en-US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398388" y="2153381"/>
            <a:ext cx="9779520" cy="163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025" algn="l"/>
              </a:tabLst>
            </a:pPr>
            <a:r>
              <a:rPr lang="en-US" altLang="en-US" sz="4100" b="1" dirty="0">
                <a:solidFill>
                  <a:schemeClr val="bg1"/>
                </a:solidFill>
                <a:latin typeface="Bodoni MT" panose="02070603080606020203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4100" b="1" dirty="0">
                <a:solidFill>
                  <a:schemeClr val="bg1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</a:rPr>
              <a:t>Learn by heart the new structure.</a:t>
            </a:r>
            <a:endParaRPr lang="en-US" sz="4100" b="1" dirty="0">
              <a:solidFill>
                <a:schemeClr val="bg1"/>
              </a:solidFill>
              <a:effectLst/>
              <a:latin typeface="Bodoni MT" panose="02070603080606020203" pitchFamily="18" charset="0"/>
              <a:ea typeface="MS Mincho" panose="02020609040205080304" pitchFamily="49" charset="-128"/>
            </a:endParaRPr>
          </a:p>
          <a:p>
            <a:r>
              <a:rPr lang="en-US" sz="4100" b="1" dirty="0">
                <a:solidFill>
                  <a:schemeClr val="bg1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4100" b="1" dirty="0">
                <a:solidFill>
                  <a:schemeClr val="bg1"/>
                </a:solidFill>
                <a:effectLst/>
                <a:latin typeface="Bodoni MT" panose="02070603080606020203" pitchFamily="18" charset="0"/>
                <a:ea typeface="MS Mincho" panose="02020609040205080304" pitchFamily="49" charset="-128"/>
              </a:rPr>
              <a:t>Prepare for next lesson – SPEAKING</a:t>
            </a:r>
            <a:endParaRPr lang="en-US" altLang="en-US" sz="4100" b="1" dirty="0">
              <a:solidFill>
                <a:schemeClr val="bg1"/>
              </a:solidFill>
              <a:latin typeface="Bodoni MT" panose="020706030806060202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5024803" y="1082981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Gisha" panose="020B0502040204020203" pitchFamily="34" charset="-79"/>
              </a:rPr>
              <a:t>Homework </a:t>
            </a:r>
            <a:endParaRPr lang="en-US" sz="6500" b="1" kern="10" dirty="0">
              <a:ln w="9525">
                <a:solidFill>
                  <a:srgbClr val="0000FF"/>
                </a:solidFill>
                <a:round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cs typeface="Gisha" panose="020B0502040204020203" pitchFamily="34" charset="-79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68"/>
            <a:ext cx="12195853" cy="687556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1437197" y="770137"/>
          <a:ext cx="8612325" cy="531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775"/>
                <a:gridCol w="2870775"/>
                <a:gridCol w="2870775"/>
              </a:tblGrid>
              <a:tr h="177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725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3164" y="1287190"/>
            <a:ext cx="1379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now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1221" y="1292600"/>
            <a:ext cx="229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homework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7285" y="1303848"/>
            <a:ext cx="2706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prefer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8104" y="3124497"/>
            <a:ext cx="1933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ood at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7005" y="3068544"/>
            <a:ext cx="167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school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3195" y="2885403"/>
            <a:ext cx="2706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igital learning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5380" y="4584938"/>
            <a:ext cx="2006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i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 the park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6377" y="4851734"/>
            <a:ext cx="157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today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0887" y="4758402"/>
            <a:ext cx="190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at at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5" name="Multiplication Sign 14"/>
          <p:cNvSpPr/>
          <p:nvPr/>
        </p:nvSpPr>
        <p:spPr>
          <a:xfrm>
            <a:off x="1692673" y="770137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ircle: Hollow 15"/>
          <p:cNvSpPr/>
          <p:nvPr/>
        </p:nvSpPr>
        <p:spPr>
          <a:xfrm>
            <a:off x="2158013" y="1088673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oa 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15183" y="2191862"/>
            <a:ext cx="286983" cy="311642"/>
          </a:xfrm>
          <a:prstGeom prst="actionButtonBlank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026" name="tim 1" descr="Watercolor red heart. Heart icon. Red heart on white background. Vector  design element ⬇ Vector Image by © Mr.Vander | Vector Stock 1118130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>
            <a:fillRect/>
          </a:stretch>
        </p:blipFill>
        <p:spPr bwMode="auto">
          <a:xfrm>
            <a:off x="3950979" y="226708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oa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55622" y="2191862"/>
            <a:ext cx="286983" cy="311642"/>
          </a:xfrm>
          <a:prstGeom prst="actionButtonBlank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9" name="tim 2" descr="Watercolor red heart. Heart icon. Red heart on white background. Vector  design element ⬇ Vector Image by © Mr.Vander | Vector Stock 1118130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>
            <a:fillRect/>
          </a:stretch>
        </p:blipFill>
        <p:spPr bwMode="auto">
          <a:xfrm>
            <a:off x="6835808" y="2258205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hoa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70807" y="5754383"/>
            <a:ext cx="286983" cy="311642"/>
          </a:xfrm>
          <a:prstGeom prst="actionButtonBlank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1" name="tim 9" descr="Watercolor red heart. Heart icon. Red heart on white background. Vector  design element ⬇ Vector Image by © Mr.Vander | Vector Stock 1118130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>
            <a:fillRect/>
          </a:stretch>
        </p:blipFill>
        <p:spPr bwMode="auto">
          <a:xfrm>
            <a:off x="9724359" y="5794092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hoa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28017" y="3963021"/>
            <a:ext cx="286983" cy="311642"/>
          </a:xfrm>
          <a:prstGeom prst="actionButtonBlank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3" name="tim 6" descr="Watercolor red heart. Heart icon. Red heart on white background. Vector  design element ⬇ Vector Image by © Mr.Vander | Vector Stock 1118130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>
            <a:fillRect/>
          </a:stretch>
        </p:blipFill>
        <p:spPr bwMode="auto">
          <a:xfrm>
            <a:off x="9708203" y="4011608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hoa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68394" y="3964016"/>
            <a:ext cx="286983" cy="311642"/>
          </a:xfrm>
          <a:prstGeom prst="actionButtonBlank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5" name="tim 5" descr="Watercolor red heart. Heart icon. Red heart on white background. Vector  design element ⬇ Vector Image by © Mr.Vander | Vector Stock 1118130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>
            <a:fillRect/>
          </a:stretch>
        </p:blipFill>
        <p:spPr bwMode="auto">
          <a:xfrm>
            <a:off x="6884092" y="4030359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oa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54953" y="3955018"/>
            <a:ext cx="286983" cy="311642"/>
          </a:xfrm>
          <a:prstGeom prst="actionButtonBlank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7" name="tim 4" descr="Watercolor red heart. Heart icon. Red heart on white background. Vector  design element ⬇ Vector Image by © Mr.Vander | Vector Stock 1118130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>
            <a:fillRect/>
          </a:stretch>
        </p:blipFill>
        <p:spPr bwMode="auto">
          <a:xfrm>
            <a:off x="3944017" y="401248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oa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20892" y="2197081"/>
            <a:ext cx="286983" cy="311642"/>
          </a:xfrm>
          <a:prstGeom prst="actionButtonBlank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9" name="tim 3" descr="Watercolor red heart. Heart icon. Red heart on white background. Vector  design element ⬇ Vector Image by © Mr.Vander | Vector Stock 1118130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>
            <a:fillRect/>
          </a:stretch>
        </p:blipFill>
        <p:spPr bwMode="auto">
          <a:xfrm>
            <a:off x="9709956" y="2254546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hoa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00168" y="5730328"/>
            <a:ext cx="286983" cy="311642"/>
          </a:xfrm>
          <a:prstGeom prst="actionButtonBlank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1" name="tim 7" descr="Watercolor red heart. Heart icon. Red heart on white background. Vector  design element ⬇ Vector Image by © Mr.Vander | Vector Stock 1118130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>
            <a:fillRect/>
          </a:stretch>
        </p:blipFill>
        <p:spPr bwMode="auto">
          <a:xfrm>
            <a:off x="3935964" y="578779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hoa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71735" y="5742890"/>
            <a:ext cx="286983" cy="311642"/>
          </a:xfrm>
          <a:prstGeom prst="actionButtonBlank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tim 8" descr="Watercolor red heart. Heart icon. Red heart on white background. Vector  design element ⬇ Vector Image by © Mr.Vander | Vector Stock 1118130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>
            <a:fillRect/>
          </a:stretch>
        </p:blipFill>
        <p:spPr bwMode="auto">
          <a:xfrm>
            <a:off x="6807531" y="5818111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x2"/>
          <p:cNvSpPr/>
          <p:nvPr/>
        </p:nvSpPr>
        <p:spPr>
          <a:xfrm>
            <a:off x="4614036" y="737155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ròn 2"/>
          <p:cNvSpPr/>
          <p:nvPr/>
        </p:nvSpPr>
        <p:spPr>
          <a:xfrm>
            <a:off x="5018811" y="1128247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ròn 8"/>
          <p:cNvSpPr/>
          <p:nvPr/>
        </p:nvSpPr>
        <p:spPr>
          <a:xfrm>
            <a:off x="5113538" y="4677235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x6"/>
          <p:cNvSpPr/>
          <p:nvPr/>
        </p:nvSpPr>
        <p:spPr>
          <a:xfrm>
            <a:off x="7584059" y="2605752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òn 7"/>
          <p:cNvSpPr/>
          <p:nvPr/>
        </p:nvSpPr>
        <p:spPr>
          <a:xfrm>
            <a:off x="2241735" y="4534144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x8"/>
          <p:cNvSpPr/>
          <p:nvPr/>
        </p:nvSpPr>
        <p:spPr>
          <a:xfrm>
            <a:off x="4667144" y="4354520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òn 6"/>
          <p:cNvSpPr/>
          <p:nvPr/>
        </p:nvSpPr>
        <p:spPr>
          <a:xfrm>
            <a:off x="8081175" y="2917599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x4"/>
          <p:cNvSpPr/>
          <p:nvPr/>
        </p:nvSpPr>
        <p:spPr>
          <a:xfrm>
            <a:off x="1725470" y="2568606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òn 5"/>
          <p:cNvSpPr/>
          <p:nvPr/>
        </p:nvSpPr>
        <p:spPr>
          <a:xfrm>
            <a:off x="5143621" y="2830881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x5"/>
          <p:cNvSpPr/>
          <p:nvPr/>
        </p:nvSpPr>
        <p:spPr>
          <a:xfrm>
            <a:off x="4670290" y="2475957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òn 4"/>
          <p:cNvSpPr/>
          <p:nvPr/>
        </p:nvSpPr>
        <p:spPr>
          <a:xfrm>
            <a:off x="2128049" y="2915644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x7"/>
          <p:cNvSpPr/>
          <p:nvPr/>
        </p:nvSpPr>
        <p:spPr>
          <a:xfrm>
            <a:off x="1794529" y="4282341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ròn 3"/>
          <p:cNvSpPr/>
          <p:nvPr/>
        </p:nvSpPr>
        <p:spPr>
          <a:xfrm>
            <a:off x="8070868" y="1174689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x3"/>
          <p:cNvSpPr/>
          <p:nvPr/>
        </p:nvSpPr>
        <p:spPr>
          <a:xfrm>
            <a:off x="7625579" y="821407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òn 9"/>
          <p:cNvSpPr/>
          <p:nvPr/>
        </p:nvSpPr>
        <p:spPr>
          <a:xfrm>
            <a:off x="8070867" y="4612106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x9"/>
          <p:cNvSpPr/>
          <p:nvPr/>
        </p:nvSpPr>
        <p:spPr>
          <a:xfrm>
            <a:off x="7692993" y="4192999"/>
            <a:ext cx="2006355" cy="1759629"/>
          </a:xfrm>
          <a:prstGeom prst="mathMultiply">
            <a:avLst>
              <a:gd name="adj1" fmla="val 16784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0495" y="600489"/>
            <a:ext cx="5241018" cy="524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449859" y="1125155"/>
            <a:ext cx="4338961" cy="72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  <a:ea typeface="Arial" panose="020B0604020202020204" pitchFamily="34" charset="0"/>
              </a:rPr>
              <a:t>Who is he?</a:t>
            </a:r>
            <a:endParaRPr lang="en-US" sz="3600" b="1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anose="02000505000000020004" pitchFamily="2" charset="0"/>
              <a:ea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3928" y="1988556"/>
            <a:ext cx="6094520" cy="72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  <a:ea typeface="Arial" panose="020B0604020202020204" pitchFamily="34" charset="0"/>
              </a:rPr>
              <a:t>What does he do?</a:t>
            </a:r>
            <a:endParaRPr lang="en-US" sz="3600" b="1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anose="02000505000000020004" pitchFamily="2" charset="0"/>
              <a:ea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2503" y="2968505"/>
            <a:ext cx="6094520" cy="727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anose="02000505000000020004" pitchFamily="2" charset="0"/>
                <a:ea typeface="Arial" panose="020B0604020202020204" pitchFamily="34" charset="0"/>
              </a:rPr>
              <a:t>What is he doing now?</a:t>
            </a:r>
            <a:endParaRPr lang="en-US" sz="3600" b="1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anose="02000505000000020004" pitchFamily="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81" y="-7163"/>
            <a:ext cx="12204181" cy="6865163"/>
          </a:xfrm>
          <a:prstGeom prst="rect">
            <a:avLst/>
          </a:prstGeom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170" y="2896144"/>
            <a:ext cx="10226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5: language focus </a:t>
            </a:r>
            <a:endParaRPr lang="en-US" sz="54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62529" y="680152"/>
            <a:ext cx="8581458" cy="1107996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4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4</a:t>
            </a:r>
            <a:endParaRPr lang="en-US" altLang="en-US" sz="6400" b="1" dirty="0">
              <a:ln w="2857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7664" y="1788148"/>
            <a:ext cx="758801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Stencil" panose="040409050D0802020404" pitchFamily="82" charset="0"/>
                <a:ea typeface="MS Mincho" panose="02020609040205080304" pitchFamily="49" charset="-128"/>
              </a:rPr>
              <a:t>learning world</a:t>
            </a:r>
            <a:r>
              <a:rPr lang="en-US" altLang="en-US" sz="66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 </a:t>
            </a:r>
            <a:endParaRPr lang="en-US" sz="6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11338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ctr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tabLst>
                <a:tab pos="102235" algn="l"/>
              </a:tabLst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/>
                <a:latin typeface="Sitka Small" panose="02000505000000020004" pitchFamily="2" charset="0"/>
                <a:ea typeface="MS Mincho" panose="02020609040205080304" pitchFamily="49" charset="-128"/>
              </a:rPr>
              <a:t>Look at the sentences. What are the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effectLst/>
                <a:latin typeface="Sitka Small" panose="02000505000000020004" pitchFamily="2" charset="0"/>
                <a:ea typeface="MS Mincho" panose="02020609040205080304" pitchFamily="49" charset="-128"/>
              </a:rPr>
              <a:t>he / she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/>
                <a:latin typeface="Sitka Small" panose="02000505000000020004" pitchFamily="2" charset="0"/>
                <a:ea typeface="MS Mincho" panose="02020609040205080304" pitchFamily="49" charset="-128"/>
              </a:rPr>
              <a:t>and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effectLst/>
                <a:latin typeface="Sitka Small" panose="02000505000000020004" pitchFamily="2" charset="0"/>
                <a:ea typeface="MS Mincho" panose="02020609040205080304" pitchFamily="49" charset="-128"/>
              </a:rPr>
              <a:t>they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/>
                <a:latin typeface="Sitka Small" panose="02000505000000020004" pitchFamily="2" charset="0"/>
                <a:ea typeface="MS Mincho" panose="02020609040205080304" pitchFamily="49" charset="-128"/>
              </a:rPr>
              <a:t>forms of each question and answer?</a:t>
            </a:r>
            <a:endParaRPr lang="en-US" sz="2800" dirty="0">
              <a:solidFill>
                <a:schemeClr val="accent2">
                  <a:lumMod val="75000"/>
                </a:schemeClr>
              </a:solidFill>
              <a:effectLst/>
              <a:latin typeface="Sitka Small" panose="02000505000000020004" pitchFamily="2" charset="0"/>
              <a:ea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674" y="1263264"/>
            <a:ext cx="85847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1) </a:t>
            </a:r>
            <a:r>
              <a:rPr lang="en-US" sz="3000" b="1" i="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Are you learning English? Yes, I am.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674" y="3041089"/>
            <a:ext cx="86823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2) </a:t>
            </a:r>
            <a:r>
              <a:rPr lang="en-US" sz="3000" b="1" i="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What are you doing now? I’m watching TV.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819" y="4879156"/>
            <a:ext cx="102892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chemeClr val="accent2">
                    <a:lumMod val="75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3) Are you learning the same language? No, we aren’t.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467" y="1784486"/>
            <a:ext cx="9269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accent5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Segoe UI Emoji" panose="020B0502040204020203" pitchFamily="34" charset="0"/>
                <a:cs typeface="Aharoni" panose="02010803020104030203" pitchFamily="2" charset="-79"/>
              </a:rPr>
              <a:t>Is he / she learning English? - Yes, he / she is.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latin typeface="Aharoni" panose="02010803020104030203" pitchFamily="2" charset="-79"/>
              <a:ea typeface="Segoe UI Emoji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4" name="Arrow: Right 13"/>
          <p:cNvSpPr/>
          <p:nvPr/>
        </p:nvSpPr>
        <p:spPr>
          <a:xfrm>
            <a:off x="291481" y="1900378"/>
            <a:ext cx="363986" cy="257452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/>
          <p:cNvSpPr/>
          <p:nvPr/>
        </p:nvSpPr>
        <p:spPr>
          <a:xfrm>
            <a:off x="301834" y="2442426"/>
            <a:ext cx="363986" cy="257452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/>
          <p:cNvSpPr/>
          <p:nvPr/>
        </p:nvSpPr>
        <p:spPr>
          <a:xfrm>
            <a:off x="301834" y="4331850"/>
            <a:ext cx="363986" cy="229181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/>
          <p:cNvSpPr/>
          <p:nvPr/>
        </p:nvSpPr>
        <p:spPr>
          <a:xfrm>
            <a:off x="301834" y="3748485"/>
            <a:ext cx="363986" cy="257452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/>
          <p:cNvSpPr/>
          <p:nvPr/>
        </p:nvSpPr>
        <p:spPr>
          <a:xfrm>
            <a:off x="291481" y="6198651"/>
            <a:ext cx="363986" cy="257452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/>
          <p:cNvSpPr/>
          <p:nvPr/>
        </p:nvSpPr>
        <p:spPr>
          <a:xfrm>
            <a:off x="301834" y="5576618"/>
            <a:ext cx="363986" cy="257452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76173" y="2363552"/>
            <a:ext cx="86823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Are they learning English? Yes, they are.</a:t>
            </a:r>
            <a:endParaRPr lang="en-US" sz="2800" i="1" dirty="0">
              <a:solidFill>
                <a:schemeClr val="accent5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5467" y="3645653"/>
            <a:ext cx="97388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-12065" algn="l"/>
                <a:tab pos="159385" algn="l"/>
              </a:tabLst>
            </a:pPr>
            <a:r>
              <a:rPr lang="en-US" sz="2800" b="0" i="1" dirty="0">
                <a:solidFill>
                  <a:schemeClr val="accent5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What is he / she doing now? He’s / She’s watching TV. 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effectLst/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3827" y="4184830"/>
            <a:ext cx="9297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9385" marR="0">
              <a:spcBef>
                <a:spcPts val="0"/>
              </a:spcBef>
              <a:spcAft>
                <a:spcPts val="0"/>
              </a:spcAft>
              <a:tabLst>
                <a:tab pos="159385" algn="l"/>
              </a:tabLst>
            </a:pPr>
            <a:r>
              <a:rPr lang="en-US" sz="2800" b="0" i="1" dirty="0">
                <a:solidFill>
                  <a:schemeClr val="accent5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What are they doing now? They’re watching TV.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effectLst/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5820" y="5467721"/>
            <a:ext cx="105385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59385" algn="l"/>
              </a:tabLst>
            </a:pPr>
            <a:r>
              <a:rPr lang="en-US" sz="2800" b="0" i="1" dirty="0">
                <a:solidFill>
                  <a:schemeClr val="accent5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Is he / she learning the same language? No, he / she isn’t. 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effectLst/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474" y="6105824"/>
            <a:ext cx="10392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59385">
              <a:spcBef>
                <a:spcPts val="0"/>
              </a:spcBef>
              <a:spcAft>
                <a:spcPts val="1200"/>
              </a:spcAft>
              <a:tabLst>
                <a:tab pos="159385" algn="l"/>
              </a:tabLst>
            </a:pPr>
            <a:r>
              <a:rPr lang="en-US" sz="2800" b="0" i="1" dirty="0">
                <a:solidFill>
                  <a:schemeClr val="accent5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Are they learning the same language? No, they aren’t.</a:t>
            </a:r>
            <a:endParaRPr lang="en-US" sz="2800" b="1" i="1" dirty="0">
              <a:solidFill>
                <a:schemeClr val="accent5">
                  <a:lumMod val="50000"/>
                </a:schemeClr>
              </a:solidFill>
              <a:effectLst/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3" grpId="0"/>
      <p:bldP spid="25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mmar Wallpapers - Top Free Grammar Backgrounds - WallpaperAcces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8640"/>
            <a:ext cx="12192000" cy="740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66954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R="0" lvl="0" algn="ctr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/>
                <a:latin typeface="Bodoni MT Black" panose="02070A03080606020203" pitchFamily="18" charset="0"/>
                <a:ea typeface="Arial" panose="020B0604020202020204" pitchFamily="34" charset="0"/>
              </a:rPr>
              <a:t>PRESENT CONTINUOUS TENSE (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/>
                <a:latin typeface="Bodoni MT Black" panose="02070A03080606020203" pitchFamily="18" charset="0"/>
                <a:ea typeface="Arial" panose="020B0604020202020204" pitchFamily="34" charset="0"/>
              </a:rPr>
              <a:t>cont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/>
                <a:latin typeface="Bodoni MT Black" panose="02070A03080606020203" pitchFamily="18" charset="0"/>
                <a:ea typeface="Arial" panose="020B0604020202020204" pitchFamily="34" charset="0"/>
              </a:rPr>
              <a:t>)</a:t>
            </a:r>
            <a:endParaRPr lang="en-US" sz="3200" dirty="0">
              <a:solidFill>
                <a:schemeClr val="tx2">
                  <a:lumMod val="50000"/>
                </a:schemeClr>
              </a:solidFill>
              <a:effectLst/>
              <a:latin typeface="Bodoni MT Black" panose="02070A03080606020203" pitchFamily="18" charset="0"/>
              <a:ea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6360" y="1493189"/>
            <a:ext cx="3645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/>
                <a:latin typeface="Stencil" panose="040409050D0802020404" pitchFamily="82" charset="0"/>
                <a:ea typeface="MS Mincho" panose="02020609040205080304" pitchFamily="49" charset="-128"/>
              </a:rPr>
              <a:t>QUESTIONS </a:t>
            </a:r>
            <a:endParaRPr lang="en-US" sz="3600" dirty="0">
              <a:solidFill>
                <a:srgbClr val="C00000"/>
              </a:solidFill>
              <a:latin typeface="Stencil" panose="040409050D0802020404" pitchFamily="8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830659" y="2146036"/>
            <a:ext cx="2370338" cy="16778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9796" y="3907969"/>
            <a:ext cx="523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YES-NO QUESTIONS</a:t>
            </a:r>
            <a:endParaRPr lang="en-US" sz="4000" b="1" dirty="0">
              <a:solidFill>
                <a:srgbClr val="7030A0"/>
              </a:solidFill>
              <a:latin typeface="Tempus Sans ITC" panose="04020404030D07020202" pitchFamily="8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200997" y="2159068"/>
            <a:ext cx="2334827" cy="173586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16482" y="3875059"/>
            <a:ext cx="4092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WH-QUESTIONS</a:t>
            </a:r>
            <a:endParaRPr lang="en-US" sz="4000" b="1" dirty="0">
              <a:solidFill>
                <a:srgbClr val="7030A0"/>
              </a:solidFill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20" y="288042"/>
            <a:ext cx="761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☞ </a:t>
            </a:r>
            <a:r>
              <a:rPr lang="en-US" sz="4000" b="1" dirty="0">
                <a:solidFill>
                  <a:srgbClr val="7030A0"/>
                </a:solidFill>
                <a:latin typeface="Tempus Sans ITC" panose="04020404030D07020202" pitchFamily="82" charset="0"/>
              </a:rPr>
              <a:t>YES-NO QUESTIONS</a:t>
            </a:r>
            <a:endParaRPr lang="en-US" sz="4000" b="1" dirty="0">
              <a:solidFill>
                <a:srgbClr val="7030A0"/>
              </a:solidFill>
              <a:latin typeface="Tempus Sans ITC" panose="04020404030D07020202" pitchFamily="82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95757" y="1199249"/>
            <a:ext cx="7613837" cy="7078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Am/  Is / Are </a:t>
            </a:r>
            <a:r>
              <a:rPr lang="en-US" sz="36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+ S + </a:t>
            </a:r>
            <a:r>
              <a:rPr lang="en-US" sz="3600" b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V</a:t>
            </a:r>
            <a:r>
              <a:rPr lang="en-US" sz="3600" b="1" baseline="-25000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ing</a:t>
            </a:r>
            <a:r>
              <a:rPr lang="en-US" sz="3600" b="1" dirty="0">
                <a:solidFill>
                  <a:srgbClr val="C00000"/>
                </a:solidFill>
                <a:effectLst/>
                <a:latin typeface="VNI-Bodon-Poster" pitchFamily="2" charset="0"/>
                <a:ea typeface="MS Mincho" panose="02020609040205080304" pitchFamily="49" charset="-128"/>
              </a:rPr>
              <a:t> </a:t>
            </a:r>
            <a:r>
              <a:rPr lang="en-US" sz="3600" b="1" dirty="0">
                <a:effectLst/>
                <a:latin typeface="VNI-Bodon-Poster" pitchFamily="2" charset="0"/>
                <a:ea typeface="MS Mincho" panose="02020609040205080304" pitchFamily="49" charset="-128"/>
              </a:rPr>
              <a:t>+ O ?</a:t>
            </a:r>
            <a:endParaRPr lang="en-US" sz="3600" b="1" dirty="0">
              <a:effectLst/>
              <a:latin typeface="VNI-Bodon-Poster" pitchFamily="2" charset="0"/>
              <a:ea typeface="MS Mincho" panose="02020609040205080304" pitchFamily="49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820" y="2170075"/>
            <a:ext cx="3389079" cy="65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3200" b="1" i="1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Short answer</a:t>
            </a:r>
            <a:r>
              <a:rPr lang="en-US" sz="32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419354" y="2264587"/>
          <a:ext cx="5136149" cy="518160"/>
        </p:xfrm>
        <a:graphic>
          <a:graphicData uri="http://schemas.openxmlformats.org/drawingml/2006/table">
            <a:tbl>
              <a:tblPr/>
              <a:tblGrid>
                <a:gridCol w="5136149"/>
              </a:tblGrid>
              <a:tr h="298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>
                          <a:solidFill>
                            <a:srgbClr val="231F20"/>
                          </a:solidFill>
                          <a:effectLst/>
                          <a:latin typeface="VNI-Bodon-Poster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Yes, S + </a:t>
                      </a:r>
                      <a:r>
                        <a:rPr lang="en-US" sz="2800" b="1" i="1" dirty="0">
                          <a:solidFill>
                            <a:srgbClr val="C00000"/>
                          </a:solidFill>
                          <a:effectLst/>
                          <a:latin typeface="VNI-Bodon-Poster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am/ is / are</a:t>
                      </a:r>
                      <a:r>
                        <a:rPr lang="en-US" sz="2800" b="1" dirty="0">
                          <a:solidFill>
                            <a:srgbClr val="231F20"/>
                          </a:solidFill>
                          <a:effectLst/>
                          <a:latin typeface="VNI-Bodon-Poster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b="1" dirty="0">
                        <a:solidFill>
                          <a:srgbClr val="231F20"/>
                        </a:solidFill>
                        <a:effectLst/>
                        <a:latin typeface="VNI-Bodon-Poster" pitchFamily="2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419354" y="3060821"/>
          <a:ext cx="5136149" cy="659757"/>
        </p:xfrm>
        <a:graphic>
          <a:graphicData uri="http://schemas.openxmlformats.org/drawingml/2006/table">
            <a:tbl>
              <a:tblPr/>
              <a:tblGrid>
                <a:gridCol w="5136149"/>
              </a:tblGrid>
              <a:tr h="6597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1" dirty="0">
                          <a:solidFill>
                            <a:srgbClr val="231F20"/>
                          </a:solidFill>
                          <a:effectLst/>
                          <a:latin typeface="VNI-Bodon-Poster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No, S +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VNI-Bodon-Poster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am/ is /are </a:t>
                      </a:r>
                      <a:r>
                        <a:rPr lang="en-US" sz="2800" b="1" dirty="0">
                          <a:solidFill>
                            <a:srgbClr val="231F20"/>
                          </a:solidFill>
                          <a:effectLst/>
                          <a:latin typeface="VNI-Bodon-Poster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effectLst/>
                          <a:latin typeface="VNI-Bodon-Poster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US" sz="2800" b="1" dirty="0">
                          <a:solidFill>
                            <a:srgbClr val="231F20"/>
                          </a:solidFill>
                          <a:effectLst/>
                          <a:latin typeface="VNI-Bodon-Poster" pitchFamily="2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b="1" dirty="0">
                        <a:solidFill>
                          <a:srgbClr val="231F20"/>
                        </a:solidFill>
                        <a:effectLst/>
                        <a:latin typeface="VNI-Bodon-Poster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98865" y="3998652"/>
            <a:ext cx="6221026" cy="1287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u="sng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</a:t>
            </a:r>
            <a:r>
              <a:rPr lang="en-US" sz="2800" b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Are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you </a:t>
            </a:r>
            <a:r>
              <a:rPr lang="en-US" sz="28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doing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your homework? </a:t>
            </a:r>
            <a:endParaRPr lang="en-US" sz="2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Yes, I am. / No, I’m not. </a:t>
            </a:r>
            <a:endParaRPr lang="en-US" sz="28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2966</Words>
  <Application>WPS Presentation</Application>
  <PresentationFormat>Widescreen</PresentationFormat>
  <Paragraphs>177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58" baseType="lpstr">
      <vt:lpstr>Arial</vt:lpstr>
      <vt:lpstr>SimSun</vt:lpstr>
      <vt:lpstr>Wingdings</vt:lpstr>
      <vt:lpstr>Lucida Handwriting</vt:lpstr>
      <vt:lpstr>Times New Roman</vt:lpstr>
      <vt:lpstr>MS Mincho</vt:lpstr>
      <vt:lpstr>Yu Gothic UI</vt:lpstr>
      <vt:lpstr>Sitka Display</vt:lpstr>
      <vt:lpstr>Wingdings 2</vt:lpstr>
      <vt:lpstr>Gill Sans MT</vt:lpstr>
      <vt:lpstr>Verdana</vt:lpstr>
      <vt:lpstr>VNI-Bandit</vt:lpstr>
      <vt:lpstr>Segoe Print</vt:lpstr>
      <vt:lpstr>Stencil</vt:lpstr>
      <vt:lpstr>Sitka Small</vt:lpstr>
      <vt:lpstr>Aharoni</vt:lpstr>
      <vt:lpstr>Segoe UI Emoji</vt:lpstr>
      <vt:lpstr>Bodoni MT Black</vt:lpstr>
      <vt:lpstr>Tempus Sans ITC</vt:lpstr>
      <vt:lpstr>Yu Gothic</vt:lpstr>
      <vt:lpstr>VNI-Bodon-Poster</vt:lpstr>
      <vt:lpstr>Microsoft YaHei</vt:lpstr>
      <vt:lpstr>Arial Unicode MS</vt:lpstr>
      <vt:lpstr>Calibri Light</vt:lpstr>
      <vt:lpstr>Calibri</vt:lpstr>
      <vt:lpstr>Forte</vt:lpstr>
      <vt:lpstr>VNI-Bodon</vt:lpstr>
      <vt:lpstr>Bookman Old Style</vt:lpstr>
      <vt:lpstr>.VnVogue</vt:lpstr>
      <vt:lpstr>Bodoni MT</vt:lpstr>
      <vt:lpstr>Gisha</vt:lpstr>
      <vt:lpstr>Yu Gothic UI Semibold</vt:lpstr>
      <vt:lpstr>Segoe UI Symbol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PHAM THI THUY</cp:lastModifiedBy>
  <cp:revision>18</cp:revision>
  <dcterms:created xsi:type="dcterms:W3CDTF">2021-06-06T14:57:00Z</dcterms:created>
  <dcterms:modified xsi:type="dcterms:W3CDTF">2021-07-22T04:05:00Z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